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72" r:id="rId4"/>
    <p:sldId id="273" r:id="rId5"/>
    <p:sldId id="268" r:id="rId6"/>
    <p:sldId id="266" r:id="rId7"/>
    <p:sldId id="256" r:id="rId8"/>
    <p:sldId id="259" r:id="rId9"/>
    <p:sldId id="260" r:id="rId10"/>
    <p:sldId id="261" r:id="rId11"/>
    <p:sldId id="262" r:id="rId12"/>
    <p:sldId id="263" r:id="rId13"/>
    <p:sldId id="26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2F7FC"/>
    <a:srgbClr val="ECF3FA"/>
    <a:srgbClr val="DFDFDE"/>
    <a:srgbClr val="FFFF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18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7851-DB0C-425E-9A6C-9BB05D694436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CB62-27BF-4AAA-A8EB-17E3C6FDD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585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7851-DB0C-425E-9A6C-9BB05D694436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CB62-27BF-4AAA-A8EB-17E3C6FDD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163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7851-DB0C-425E-9A6C-9BB05D694436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CB62-27BF-4AAA-A8EB-17E3C6FDD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386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7851-DB0C-425E-9A6C-9BB05D694436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CB62-27BF-4AAA-A8EB-17E3C6FDD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836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7851-DB0C-425E-9A6C-9BB05D694436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CB62-27BF-4AAA-A8EB-17E3C6FDD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355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7851-DB0C-425E-9A6C-9BB05D694436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CB62-27BF-4AAA-A8EB-17E3C6FDD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672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7851-DB0C-425E-9A6C-9BB05D694436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CB62-27BF-4AAA-A8EB-17E3C6FDD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762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7851-DB0C-425E-9A6C-9BB05D694436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CB62-27BF-4AAA-A8EB-17E3C6FDD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309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7851-DB0C-425E-9A6C-9BB05D694436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CB62-27BF-4AAA-A8EB-17E3C6FDD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591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7851-DB0C-425E-9A6C-9BB05D694436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CB62-27BF-4AAA-A8EB-17E3C6FDD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800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7851-DB0C-425E-9A6C-9BB05D694436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CB62-27BF-4AAA-A8EB-17E3C6FDD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2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97851-DB0C-425E-9A6C-9BB05D694436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ACB62-27BF-4AAA-A8EB-17E3C6FDDB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312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gif"/><Relationship Id="rId12" Type="http://schemas.openxmlformats.org/officeDocument/2006/relationships/image" Target="../media/image13.gif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7.gif"/><Relationship Id="rId11" Type="http://schemas.openxmlformats.org/officeDocument/2006/relationships/image" Target="../media/image15.gif"/><Relationship Id="rId5" Type="http://schemas.openxmlformats.org/officeDocument/2006/relationships/image" Target="../media/image2.gif"/><Relationship Id="rId10" Type="http://schemas.openxmlformats.org/officeDocument/2006/relationships/image" Target="../media/image12.png"/><Relationship Id="rId4" Type="http://schemas.openxmlformats.org/officeDocument/2006/relationships/image" Target="../media/image8.jpeg"/><Relationship Id="rId9" Type="http://schemas.openxmlformats.org/officeDocument/2006/relationships/image" Target="../media/image11.gif"/><Relationship Id="rId14" Type="http://schemas.openxmlformats.org/officeDocument/2006/relationships/image" Target="../media/image14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6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gif"/><Relationship Id="rId12" Type="http://schemas.openxmlformats.org/officeDocument/2006/relationships/image" Target="../media/image15.gif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7.gif"/><Relationship Id="rId11" Type="http://schemas.openxmlformats.org/officeDocument/2006/relationships/image" Target="../media/image14.gif"/><Relationship Id="rId5" Type="http://schemas.openxmlformats.org/officeDocument/2006/relationships/image" Target="../media/image2.gif"/><Relationship Id="rId1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8.jpeg"/><Relationship Id="rId9" Type="http://schemas.openxmlformats.org/officeDocument/2006/relationships/image" Target="../media/image11.gif"/><Relationship Id="rId1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gif"/><Relationship Id="rId12" Type="http://schemas.openxmlformats.org/officeDocument/2006/relationships/image" Target="../media/image14.gif"/><Relationship Id="rId2" Type="http://schemas.openxmlformats.org/officeDocument/2006/relationships/audio" Target="../media/media7.m4a"/><Relationship Id="rId16" Type="http://schemas.openxmlformats.org/officeDocument/2006/relationships/image" Target="../media/image6.png"/><Relationship Id="rId1" Type="http://schemas.microsoft.com/office/2007/relationships/media" Target="../media/media7.m4a"/><Relationship Id="rId6" Type="http://schemas.openxmlformats.org/officeDocument/2006/relationships/image" Target="../media/image7.gif"/><Relationship Id="rId11" Type="http://schemas.openxmlformats.org/officeDocument/2006/relationships/image" Target="../media/image12.png"/><Relationship Id="rId5" Type="http://schemas.openxmlformats.org/officeDocument/2006/relationships/image" Target="../media/image2.gif"/><Relationship Id="rId15" Type="http://schemas.openxmlformats.org/officeDocument/2006/relationships/image" Target="../media/image17.jpeg"/><Relationship Id="rId10" Type="http://schemas.openxmlformats.org/officeDocument/2006/relationships/image" Target="../media/image13.gif"/><Relationship Id="rId4" Type="http://schemas.openxmlformats.org/officeDocument/2006/relationships/image" Target="../media/image8.jpeg"/><Relationship Id="rId9" Type="http://schemas.openxmlformats.org/officeDocument/2006/relationships/image" Target="../media/image11.gif"/><Relationship Id="rId14" Type="http://schemas.openxmlformats.org/officeDocument/2006/relationships/image" Target="../media/image16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2" Type="http://schemas.microsoft.com/office/2007/relationships/media" Target="../media/media8.m4a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png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5" Type="http://schemas.openxmlformats.org/officeDocument/2006/relationships/image" Target="../media/image7.gif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gif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7.gif"/><Relationship Id="rId5" Type="http://schemas.openxmlformats.org/officeDocument/2006/relationships/image" Target="../media/image2.gif"/><Relationship Id="rId4" Type="http://schemas.openxmlformats.org/officeDocument/2006/relationships/image" Target="../media/image8.jpe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gif"/><Relationship Id="rId12" Type="http://schemas.openxmlformats.org/officeDocument/2006/relationships/image" Target="../media/image6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gif"/><Relationship Id="rId11" Type="http://schemas.openxmlformats.org/officeDocument/2006/relationships/image" Target="../media/image13.gif"/><Relationship Id="rId5" Type="http://schemas.openxmlformats.org/officeDocument/2006/relationships/image" Target="../media/image2.gif"/><Relationship Id="rId10" Type="http://schemas.openxmlformats.org/officeDocument/2006/relationships/image" Target="../media/image12.png"/><Relationship Id="rId4" Type="http://schemas.openxmlformats.org/officeDocument/2006/relationships/image" Target="../media/image8.jpeg"/><Relationship Id="rId9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-1042351" y="-663513"/>
            <a:ext cx="6899563" cy="8185025"/>
          </a:xfrm>
          <a:prstGeom prst="ellipse">
            <a:avLst/>
          </a:prstGeom>
          <a:solidFill>
            <a:srgbClr val="FFFF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4" name="Picture 6" descr="https://avatars.mds.yandex.net/get-pdb/2187071/3dbcd79d-5c1b-4bac-9d9d-f84721f810b3/s1200?webp=false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74" r="20866" b="15023"/>
          <a:stretch/>
        </p:blipFill>
        <p:spPr bwMode="auto">
          <a:xfrm>
            <a:off x="5168849" y="0"/>
            <a:ext cx="70437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sunveter.ru/uploads/posts/2018-10/1539801404_sun101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83" y="499687"/>
            <a:ext cx="2472480" cy="247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avatars.mds.yandex.net/get-pdb/1052215/c15b1fcc-5d49-460c-ae9c-d96d94dda82a/s1200?webp=fals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496" y="4354813"/>
            <a:ext cx="2179504" cy="253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m0-tub-ru.yandex.net/i?id=cd03c7150c6c1fae23270ee27c3a612a-l&amp;n=13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3" r="18260"/>
          <a:stretch/>
        </p:blipFill>
        <p:spPr bwMode="auto">
          <a:xfrm>
            <a:off x="829165" y="3300999"/>
            <a:ext cx="3156530" cy="3355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10629" y="2261371"/>
            <a:ext cx="882700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Обучающая презентация</a:t>
            </a:r>
          </a:p>
          <a:p>
            <a:pPr algn="ctr"/>
            <a:r>
              <a:rPr lang="ru-RU" sz="5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«Что такое </a:t>
            </a:r>
            <a:r>
              <a:rPr lang="ru-RU" sz="5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Весна»</a:t>
            </a:r>
            <a:endParaRPr lang="ru-RU" sz="5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11061" y="195050"/>
            <a:ext cx="77127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автономное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 -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детский сад комбинированного вида №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115 </a:t>
            </a: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1323" y="6135357"/>
            <a:ext cx="22656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Екатеринбург,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866596" y="4606345"/>
            <a:ext cx="33782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Исполнитель: </a:t>
            </a: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Карамова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Ирина Владимировна,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0220" y="1608823"/>
            <a:ext cx="501947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Методическая разработка</a:t>
            </a:r>
          </a:p>
        </p:txBody>
      </p:sp>
    </p:spTree>
    <p:extLst>
      <p:ext uri="{BB962C8B-B14F-4D97-AF65-F5344CB8AC3E}">
        <p14:creationId xmlns:p14="http://schemas.microsoft.com/office/powerpoint/2010/main" val="309657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https://pbs.twimg.com/media/D2qV3BnWwAA7iq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8" t="70609" r="8753"/>
          <a:stretch/>
        </p:blipFill>
        <p:spPr bwMode="auto">
          <a:xfrm>
            <a:off x="-1" y="5010152"/>
            <a:ext cx="12165497" cy="184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unveter.ru/uploads/posts/2018-10/1539801404_sun101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529" y="1"/>
            <a:ext cx="2988595" cy="299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humbs.gfycat.com/IckyArcticAnemoneshrimp-size_restricted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69" y="-19959"/>
            <a:ext cx="3058427" cy="186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thumbs.gfycat.com/IckyArcticAnemoneshrimp-size_restricted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848" y="0"/>
            <a:ext cx="38862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thumbs.gfycat.com/CandidGlitteringBorer-small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461" y="3345761"/>
            <a:ext cx="2608244" cy="2775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xn--80aamnj0bjw8a3ah.xn--p1ai/images/9522/logo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17"/>
          <a:stretch/>
        </p:blipFill>
        <p:spPr bwMode="auto">
          <a:xfrm>
            <a:off x="-19878" y="1606988"/>
            <a:ext cx="2079003" cy="152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andrey-eltsov.ru/wp-content/uploads/2019/11/Svetofor-deBHdr3F_7hyG_hymfhhdhd-dtnjajh-C%D0%92%D0%B5%D1%82%D0%BE%D1%84%D0%BE%D1%80-%D0%BF%D1%87%D0%B5%D0%BB%D0%B0.gif"/>
          <p:cNvPicPr>
            <a:picLocks noChangeAspect="1" noChangeArrowheads="1" noCrop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740" y="3260152"/>
            <a:ext cx="1835609" cy="183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ds04.infourok.ru/uploads/ex/0a65/00027b64-d1c001ad/1/hello_html_m5c13782b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264" y="4378303"/>
            <a:ext cx="1535172" cy="201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www.stihi.ru/pics/2014/06/23/5469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326" y="1230913"/>
            <a:ext cx="1724025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s://morozko.1mcg.ru/data/fdfb6f9311d75734c265484e5f3ac15b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669" y="3801167"/>
            <a:ext cx="1491478" cy="149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61782" y="142233"/>
            <a:ext cx="1464365" cy="1464365"/>
          </a:xfrm>
          <a:prstGeom prst="rect">
            <a:avLst/>
          </a:prstGeom>
        </p:spPr>
      </p:pic>
      <p:pic>
        <p:nvPicPr>
          <p:cNvPr id="16" name="Picture 2" descr="https://i.pinimg.com/originals/c8/e9/14/c8e91448ebfd3997230a6ee7fb3f24cd.gif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697" y="2162530"/>
            <a:ext cx="1555592" cy="149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82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7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https://pbs.twimg.com/media/D2qV3BnWwAA7iq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8" t="70609" r="8753"/>
          <a:stretch/>
        </p:blipFill>
        <p:spPr bwMode="auto">
          <a:xfrm>
            <a:off x="-1" y="5010152"/>
            <a:ext cx="12165497" cy="184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unveter.ru/uploads/posts/2018-10/1539801404_sun101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529" y="1"/>
            <a:ext cx="2988595" cy="299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humbs.gfycat.com/IckyArcticAnemoneshrimp-size_restricted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69" y="-19959"/>
            <a:ext cx="3058427" cy="186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thumbs.gfycat.com/IckyArcticAnemoneshrimp-size_restricted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848" y="0"/>
            <a:ext cx="38862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thumbs.gfycat.com/CandidGlitteringBorer-small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461" y="3345761"/>
            <a:ext cx="2608244" cy="2775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xn--80aamnj0bjw8a3ah.xn--p1ai/images/9522/logo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17"/>
          <a:stretch/>
        </p:blipFill>
        <p:spPr bwMode="auto">
          <a:xfrm>
            <a:off x="-19878" y="1606988"/>
            <a:ext cx="2079003" cy="152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andrey-eltsov.ru/wp-content/uploads/2019/11/Svetofor-deBHdr3F_7hyG_hymfhhdhd-dtnjajh-C%D0%92%D0%B5%D1%82%D0%BE%D1%84%D0%BE%D1%80-%D0%BF%D1%87%D0%B5%D0%BB%D0%B0.gif"/>
          <p:cNvPicPr>
            <a:picLocks noChangeAspect="1" noChangeArrowheads="1" noCrop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740" y="3260152"/>
            <a:ext cx="1835609" cy="183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ds04.infourok.ru/uploads/ex/0a65/00027b64-d1c001ad/1/hello_html_m5c13782b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264" y="4378303"/>
            <a:ext cx="1535172" cy="201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i.pinimg.com/originals/c8/e9/14/c8e91448ebfd3997230a6ee7fb3f24cd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589" y="2078638"/>
            <a:ext cx="1555592" cy="149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www.stihi.ru/pics/2014/06/23/5469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326" y="1230913"/>
            <a:ext cx="1724025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i.pinimg.com/originals/82/f9/fc/82f9fc49814e2a2d89e413c84e431cd0.gif"/>
          <p:cNvPicPr>
            <a:picLocks noChangeAspect="1" noChangeArrowheads="1" noCrop="1"/>
          </p:cNvPicPr>
          <p:nvPr/>
        </p:nvPicPr>
        <p:blipFill>
          <a:blip r:embed="rId13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263" y="3165930"/>
            <a:ext cx="4291728" cy="327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s://morozko.1mcg.ru/data/fdfb6f9311d75734c265484e5f3ac15b.gif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669" y="3801167"/>
            <a:ext cx="1491478" cy="149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72717" y="189258"/>
            <a:ext cx="1333667" cy="133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1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https://pbs.twimg.com/media/D2qV3BnWwAA7iq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8" t="70609" r="8753"/>
          <a:stretch/>
        </p:blipFill>
        <p:spPr bwMode="auto">
          <a:xfrm>
            <a:off x="-1" y="5010152"/>
            <a:ext cx="12165497" cy="184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unveter.ru/uploads/posts/2018-10/1539801404_sun101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529" y="1"/>
            <a:ext cx="2988595" cy="299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humbs.gfycat.com/IckyArcticAnemoneshrimp-size_restricted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69" y="-19959"/>
            <a:ext cx="3058427" cy="186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thumbs.gfycat.com/IckyArcticAnemoneshrimp-size_restricted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848" y="0"/>
            <a:ext cx="38862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thumbs.gfycat.com/CandidGlitteringBorer-small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461" y="3345761"/>
            <a:ext cx="2608244" cy="2775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xn--80aamnj0bjw8a3ah.xn--p1ai/images/9522/logo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17"/>
          <a:stretch/>
        </p:blipFill>
        <p:spPr bwMode="auto">
          <a:xfrm>
            <a:off x="-19878" y="1606988"/>
            <a:ext cx="2079003" cy="152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andrey-eltsov.ru/wp-content/uploads/2019/11/Svetofor-deBHdr3F_7hyG_hymfhhdhd-dtnjajh-C%D0%92%D0%B5%D1%82%D0%BE%D1%84%D0%BE%D1%80-%D0%BF%D1%87%D0%B5%D0%BB%D0%B0.gif"/>
          <p:cNvPicPr>
            <a:picLocks noChangeAspect="1" noChangeArrowheads="1" noCrop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740" y="3260152"/>
            <a:ext cx="1835609" cy="183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morozko.1mcg.ru/data/fdfb6f9311d75734c265484e5f3ac15b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669" y="3801167"/>
            <a:ext cx="1491478" cy="149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ds04.infourok.ru/uploads/ex/0a65/00027b64-d1c001ad/1/hello_html_m5c13782b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264" y="4378303"/>
            <a:ext cx="1535172" cy="201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i.pinimg.com/originals/c8/e9/14/c8e91448ebfd3997230a6ee7fb3f24cd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589" y="2078638"/>
            <a:ext cx="1555592" cy="149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www.stihi.ru/pics/2014/06/23/5469.gif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326" y="1230913"/>
            <a:ext cx="1724025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i.pinimg.com/originals/82/f9/fc/82f9fc49814e2a2d89e413c84e431cd0.gif"/>
          <p:cNvPicPr>
            <a:picLocks noChangeAspect="1" noChangeArrowheads="1" noCrop="1"/>
          </p:cNvPicPr>
          <p:nvPr/>
        </p:nvPicPr>
        <p:blipFill>
          <a:blip r:embed="rId14">
            <a:clrChange>
              <a:clrFrom>
                <a:srgbClr val="FEFDFD"/>
              </a:clrFrom>
              <a:clrTo>
                <a:srgbClr val="FE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886" y="2938061"/>
            <a:ext cx="4291728" cy="327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static2.bigstockphoto.com/2/8/2/large1500/2820571.jpg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8" b="7026"/>
          <a:stretch/>
        </p:blipFill>
        <p:spPr bwMode="auto">
          <a:xfrm flipH="1">
            <a:off x="9599552" y="3191217"/>
            <a:ext cx="2556222" cy="363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45969" y="281543"/>
            <a:ext cx="949370" cy="94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39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3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-1634836" y="-651164"/>
            <a:ext cx="6899563" cy="8185025"/>
          </a:xfrm>
          <a:prstGeom prst="ellipse">
            <a:avLst/>
          </a:prstGeom>
          <a:solidFill>
            <a:srgbClr val="FFFF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 descr="https://avatars.mds.yandex.net/get-pdb/2187071/3dbcd79d-5c1b-4bac-9d9d-f84721f810b3/s1200?webp=false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74" r="20866" b="15023"/>
          <a:stretch/>
        </p:blipFill>
        <p:spPr bwMode="auto">
          <a:xfrm>
            <a:off x="5148297" y="0"/>
            <a:ext cx="70437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sunveter.ru/uploads/posts/2018-10/1539801404_sun101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19" y="0"/>
            <a:ext cx="2988595" cy="299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avatars.mds.yandex.net/get-pdb/1052215/c15b1fcc-5d49-460c-ae9c-d96d94dda82a/s1200?webp=false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912" y="2746808"/>
            <a:ext cx="3161894" cy="3671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m0-tub-ru.yandex.net/i?id=cd03c7150c6c1fae23270ee27c3a612a-l&amp;n=13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3" r="18260"/>
          <a:stretch/>
        </p:blipFill>
        <p:spPr bwMode="auto">
          <a:xfrm>
            <a:off x="474236" y="2746808"/>
            <a:ext cx="4082035" cy="433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664318" y="628233"/>
            <a:ext cx="4735784" cy="329320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что такое</a:t>
            </a:r>
          </a:p>
          <a:p>
            <a:pPr algn="ctr"/>
            <a:r>
              <a:rPr lang="ru-RU" sz="1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Весна</a:t>
            </a:r>
            <a:endParaRPr lang="ru-RU" sz="1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10" name="Записанный звук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660.569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945532" y="84894"/>
            <a:ext cx="1086678" cy="108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64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>
              <a:lnSpc>
                <a:spcPct val="107000"/>
              </a:lnSpc>
              <a:spcAft>
                <a:spcPts val="0"/>
              </a:spcAft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sz="17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Обучающая </a:t>
            </a:r>
            <a:r>
              <a:rPr lang="ru-RU" sz="17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презентация «Что </a:t>
            </a:r>
            <a:r>
              <a:rPr lang="ru-RU" sz="17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такое весна»</a:t>
            </a:r>
            <a:r>
              <a:rPr lang="ru-RU" sz="17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sz="17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</a:t>
            </a:r>
          </a:p>
          <a:p>
            <a:pPr indent="45085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дошкольного образования как института социального развития предполагает целенаправленное повышение качества образования, которое напрямую связано с ростом профессионального уровня педагогических работников дошкольных образовательных учреждений. В настоящее время к педагогам предъявляют всё большие требования. </a:t>
            </a:r>
          </a:p>
          <a:p>
            <a:pPr indent="45085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Российской Федерации В.В. Путин говори: «Необходимо адаптировать, приспособить нашу систему образования к современным условиям, сохранив при этом лучшие традиции отечественного образования»  </a:t>
            </a:r>
          </a:p>
          <a:p>
            <a:pPr indent="45085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Федеральном государственном образовательном стандарте дошкольного образования говорится: «Организация должна быть укомплектована квалифицированными кадрами» [2]. </a:t>
            </a:r>
          </a:p>
          <a:p>
            <a:pPr indent="45085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профессиональный стандарт педагога предполагает следующие требования к педагогу - он должен уметь «применять современные формы и методы работы с детьми по образовательной программе дошкольного образования с учетом возрастных и индивидуальных особенностей воспитанников» [3].</a:t>
            </a:r>
          </a:p>
          <a:p>
            <a:pPr indent="45085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таких форм - информационно-коммуникационные технологии (далее ИКТ).</a:t>
            </a:r>
          </a:p>
          <a:p>
            <a:pPr indent="45085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Авторы инновационной программы дошкольного образования «ОТ РОЖДЕНИЯ ДО ШКОЛЫ» (под редакцией Н.Е.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Вераксы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Т.С.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Комаровой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Э.М. Дорофеевой) говорят о том, что процессам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цифровизации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отводится все большая роль и «признают, что дозированное использование современных технологий может приводить к позитивным результатам» [1].</a:t>
            </a:r>
          </a:p>
          <a:p>
            <a:pPr indent="45085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 ИКТ в работе воспитателя дошкольного образовательного учреждения необходимо для того, чтобы повысить эффективность и результативность образовательной деятельности. Кроме того, применение данной технологии оказывает положительное влияние для формирования целевых ориентиров выпускников ДОУ.</a:t>
            </a:r>
          </a:p>
          <a:p>
            <a:pPr indent="45085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составляющих ИКТ является обучающая презентация. Обучающая презентация - это современный и признанный метод обучения и воспитания, обладающий образовательной, развивающей и воспитывающей функциями.</a:t>
            </a:r>
          </a:p>
          <a:p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700" b="1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1700" b="1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16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>
              <a:lnSpc>
                <a:spcPct val="107000"/>
              </a:lnSpc>
              <a:spcAft>
                <a:spcPts val="0"/>
              </a:spcAft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Обучающая презентация может использоваться в групповой и индивидуальной работе с детьми, для изучения нового материала, систематизации и закрепления полученных знаний на занятиях.</a:t>
            </a:r>
          </a:p>
          <a:p>
            <a:pPr indent="45085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обучающей презентации данного рода помогает решить следующие задачи:</a:t>
            </a:r>
          </a:p>
          <a:p>
            <a:pPr indent="45085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обладает установкой положительного отношения к миру; </a:t>
            </a:r>
          </a:p>
          <a:p>
            <a:pPr indent="45085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обладает развитым воображением, которое реализуется в разных видах деятельности; </a:t>
            </a:r>
          </a:p>
          <a:p>
            <a:pPr indent="45085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природы; склонен наблюдать. Обладает начальными знаниями о природном мире, в котором он живет.</a:t>
            </a:r>
          </a:p>
          <a:p>
            <a:pPr indent="45085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соответствует пункту 4.6 «Целевые ориентиры...» ФГОС ДО </a:t>
            </a:r>
          </a:p>
          <a:p>
            <a:pPr indent="45085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разработка обучающая презентация «Что такое весна» соответствует требованиям и нормам СП 2.4.3648-20 пункт 2.10.2 (продолжительность непрерывного использования экрана для детей 5-7 лет не превышает 5-7 мин). </a:t>
            </a:r>
          </a:p>
          <a:p>
            <a:pPr indent="450850"/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разработка разработана для детей шестого года жизни, адресована родителям (законным представителям) воспитанников, педагогическим работникам дошкольных образовательных учреждений, педагогам дополнительного образования.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7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17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700" dirty="0" smtClean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700" i="1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700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формировать представление детей о характерных признаках весны;</a:t>
            </a:r>
            <a:endParaRPr lang="ru-RU" sz="17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</a:pPr>
            <a:r>
              <a:rPr lang="ru-RU" sz="1700" i="1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развивать психические процессы, познавательный интерес;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700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внимательность и наблюдательность;</a:t>
            </a:r>
            <a:endParaRPr lang="ru-RU" sz="17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обогащать и активизировать словарь;</a:t>
            </a:r>
            <a:endParaRPr lang="ru-RU" sz="17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7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Воспитательные:</a:t>
            </a:r>
          </a:p>
          <a:p>
            <a:pPr marL="622300" indent="-17145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воспитывать 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 к сезонным изменениям в 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природе;</a:t>
            </a:r>
          </a:p>
          <a:p>
            <a:pPr marL="536575" indent="-85725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воспитывать эмоционально-ценностное отношение к природе;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воспитывать любовь и бережное отношение к природе</a:t>
            </a:r>
            <a:endParaRPr lang="ru-RU" sz="17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62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850"/>
            <a:endParaRPr lang="ru-RU" sz="1700" b="1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/>
            <a:endParaRPr lang="ru-RU" sz="1550" b="1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/>
            <a:r>
              <a:rPr lang="ru-RU" sz="155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Предварительная работа:</a:t>
            </a:r>
            <a:r>
              <a:rPr lang="ru-RU" sz="1550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50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чтение рассказов и стихотворений о весне; отгадывание загадок о весне; рассматривание репродукции картины И. Левитан «Весна. Большая вода» </a:t>
            </a:r>
            <a:r>
              <a:rPr lang="ru-RU" sz="1550" i="1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 примерными вопросами по картине)</a:t>
            </a:r>
            <a:r>
              <a:rPr lang="ru-RU" sz="1550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слушание музыкальных произведений о весне:</a:t>
            </a:r>
            <a:r>
              <a:rPr lang="ru-RU" sz="155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 Вивальди «Времена года. Весна», Л. Бетховен «Весенняя соната»</a:t>
            </a:r>
            <a:r>
              <a:rPr lang="ru-RU" sz="1550" i="1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(с примерными вопросами о прослушанном)</a:t>
            </a:r>
            <a:r>
              <a:rPr lang="ru-RU" sz="155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1550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просмотр презентации на тему «Весна» </a:t>
            </a:r>
            <a:r>
              <a:rPr lang="ru-RU" sz="1550" i="1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 примерными </a:t>
            </a:r>
            <a:r>
              <a:rPr lang="ru-RU" sz="1550" i="1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вопросами).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Методическое сопровождение:</a:t>
            </a:r>
            <a:endParaRPr lang="ru-RU" sz="155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Обучающая презентация состоит из </a:t>
            </a:r>
            <a:r>
              <a:rPr lang="ru-RU" sz="155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восьми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слайдов. </a:t>
            </a:r>
            <a:endParaRPr lang="ru-RU" sz="15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Каждый слайд обеспечен звуковым сопровождением, в котором озвучивается один из признаков весны. </a:t>
            </a:r>
            <a:endParaRPr lang="ru-RU" sz="15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Каждый слайд наглядно раскрывает один из признаков весны.</a:t>
            </a:r>
            <a:endParaRPr lang="ru-RU" sz="15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Слайды построены таким образом, что каждый последующий слайд начинается с признака весны раскрытого в предыдущем (предыдущих) слайде (слайдах) и добавляется новый признак весны. </a:t>
            </a:r>
            <a:endParaRPr lang="ru-RU" sz="15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начала игры необходимо перейти в режим </a:t>
            </a:r>
            <a:r>
              <a:rPr lang="ru-RU" sz="155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Слайд-шоу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Далее на первом слайде появляется картинка весны, название игры и микрофон. Нажимаем левой кнопкой на микрофон - </a:t>
            </a:r>
            <a:r>
              <a:rPr lang="ru-RU" sz="155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Воспроизведение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Звучит вопрос «А вы знаете, что такое весна?». Далее педагог может сам задать детям вопрос, что такое весна, если дети затрудняются с ответом, то педагог предлагает посмотреть видео и узнать, что такое весна. </a:t>
            </a:r>
            <a:endParaRPr lang="ru-RU" sz="15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Далее переходим на следующий слайд. Нажимаем микрофон - </a:t>
            </a:r>
            <a:r>
              <a:rPr lang="ru-RU" sz="155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Воспроизведение.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Начинается озвучивание и изображения (признаки весны) появляются соответственно сказанным словам «Это голубое небо с белыми облаками </a:t>
            </a:r>
            <a:r>
              <a:rPr lang="ru-RU" sz="15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(появилось изображение)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яркое и теплое солнышко которое всех согревает </a:t>
            </a:r>
            <a:r>
              <a:rPr lang="ru-RU" sz="15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(появилось изображение)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sz="15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Далее переходим на следующий слайд.  На слайде уже есть изображения предыдущих признаков весны (небо, облака, солнышко). Нажимаем микрофон - </a:t>
            </a:r>
            <a:r>
              <a:rPr lang="ru-RU" sz="155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Воспроизведение. 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Начинается озвучивание и появляются (добавляются) следующие признаки весны «Это звонкая капель </a:t>
            </a:r>
            <a:r>
              <a:rPr lang="ru-RU" sz="15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(появилось изображение)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веселые ручейки и коричневые проталины </a:t>
            </a:r>
            <a:r>
              <a:rPr lang="ru-RU" sz="15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(появилось изображение</a:t>
            </a:r>
            <a:r>
              <a:rPr lang="ru-RU" sz="155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5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indent="450850"/>
            <a:r>
              <a:rPr lang="ru-RU" sz="15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Далее 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переходим на следующий слайд.  На слайде уже есть изображения предыдущих признаков весны (небо, облака, солнышко, капель, ручейки, проталины). Нажимаем микрофон - </a:t>
            </a:r>
            <a:r>
              <a:rPr lang="ru-RU" sz="155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Воспроизведение. 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Начинается озвучивание и появляются (добавляются) следующие признаки весны «Это красивые первоцветы </a:t>
            </a:r>
            <a:r>
              <a:rPr lang="ru-RU" sz="15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(появилось изображение)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яркие и ароматные цветы </a:t>
            </a:r>
            <a:r>
              <a:rPr lang="ru-RU" sz="15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(появилось изображение) 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первые насекомые </a:t>
            </a:r>
            <a:r>
              <a:rPr lang="ru-RU" sz="15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(появилось изображение</a:t>
            </a:r>
            <a:r>
              <a:rPr lang="ru-RU" sz="155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5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Далее переходим на следующий слайд.  На слайде уже есть изображения предыдущих признаков весны (небо, облака, солнышко, капель, ручейки, проталины, первоцветы, насекомые). Нажимаем микрофон - </a:t>
            </a:r>
            <a:r>
              <a:rPr lang="ru-RU" sz="155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Воспроизведение. 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Начинается озвучивание и появляется (добавляется) следующий признак весны «Это перелетные птицы с радостью возвращаются домой </a:t>
            </a:r>
            <a:r>
              <a:rPr lang="ru-RU" sz="15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(появилось изображение)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5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/>
            <a:endParaRPr lang="ru-RU" sz="16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7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3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Далее 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переходим на следующий слайд.  На слайде уже есть изображения предыдущих признаков весны (небо, облака, солнышко, капель, ручейки, проталины, первоцветы, насекомые, птицы). Нажимаем микрофон - </a:t>
            </a:r>
            <a:r>
              <a:rPr lang="ru-RU" sz="155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Воспроизведение. 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Начинается озвучивание и появляется (добавляется) следующий признак весны «Это время смены меха у животных </a:t>
            </a:r>
            <a:r>
              <a:rPr lang="ru-RU" sz="155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(появилось изображение)</a:t>
            </a:r>
            <a:r>
              <a:rPr lang="ru-RU" sz="15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5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Далее </a:t>
            </a: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переходим на следующий слайд.  На слайде уже есть изображения предыдущих признаков весны (небо, облака, солнышко, капель, ручейки, проталины, первоцветы, насекомые, птицы, животное). Нажимаем микрофон - </a:t>
            </a:r>
            <a:r>
              <a:rPr lang="ru-RU" sz="155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Воспроизведение. </a:t>
            </a: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Начинается озвучивание и появляется (добавляется) следующий признак весны «Это время, когда люди начинают высаживать деревья </a:t>
            </a:r>
            <a:r>
              <a:rPr lang="ru-RU" sz="155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(появилось изображение)</a:t>
            </a: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55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Далее переходим на заключительный слайд. Нажимаем микрофон - </a:t>
            </a:r>
            <a:r>
              <a:rPr lang="ru-RU" sz="155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Воспроизведение. </a:t>
            </a: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Начинается озвучивание. «Вы запомнили, что такое весна?» и предлагается детям «Рассказать маме, что же такое весна</a:t>
            </a:r>
            <a:r>
              <a:rPr lang="ru-RU" sz="155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1550" b="1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Итогом и закреплением </a:t>
            </a:r>
            <a:r>
              <a:rPr lang="ru-RU" sz="155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полученных знаний может стать работа в творческой мастерской.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соответствии с п. 1.4. (2) ФГОС ДО</a:t>
            </a:r>
            <a:r>
              <a:rPr lang="ru-RU" sz="1550" spc="1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«сам ребенок становится активным в выборе содержания своего образования</a:t>
            </a:r>
            <a:r>
              <a:rPr lang="ru-RU" sz="155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</a:t>
            </a:r>
            <a:r>
              <a:rPr lang="ru-RU" sz="155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поэтому можно предложить детям изобразить признаки весны на выбор (из пластилина, красками, из заранее заготовленных шаблонов для аппликации).</a:t>
            </a:r>
            <a:endParaRPr lang="ru-RU" sz="155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Применение обучающих видео данного рода помогает решить следующие задачи:</a:t>
            </a:r>
            <a:endParaRPr lang="ru-RU" sz="155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spc="1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ребенок обладает установкой положительного отношения к миру; </a:t>
            </a:r>
            <a:endParaRPr lang="ru-RU" sz="155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spc="1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ребенок обладает развитым воображением, которое реализуется в разных видах деятельности; </a:t>
            </a:r>
            <a:endParaRPr lang="ru-RU" sz="155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spc="1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природы; склонен наблюдать. Обладает начальными знаниями о природном мире, в котором он живет.</a:t>
            </a:r>
            <a:endParaRPr lang="ru-RU" sz="155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550" spc="1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соответствует целевым ориентирам ФГОС ДО (пункту 4.6)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1550" b="1" spc="1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/>
            <a:endParaRPr lang="ru-RU" sz="1550" spc="1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15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-1634836" y="-651164"/>
            <a:ext cx="6899563" cy="8185025"/>
          </a:xfrm>
          <a:prstGeom prst="ellipse">
            <a:avLst/>
          </a:prstGeom>
          <a:solidFill>
            <a:srgbClr val="FFFF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 descr="https://avatars.mds.yandex.net/get-pdb/2187071/3dbcd79d-5c1b-4bac-9d9d-f84721f810b3/s1200?webp=false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74" r="20866" b="15023"/>
          <a:stretch/>
        </p:blipFill>
        <p:spPr bwMode="auto">
          <a:xfrm>
            <a:off x="5148297" y="0"/>
            <a:ext cx="70437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sunveter.ru/uploads/posts/2018-10/1539801404_sun101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19" y="0"/>
            <a:ext cx="2988595" cy="299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avatars.mds.yandex.net/get-pdb/1052215/c15b1fcc-5d49-460c-ae9c-d96d94dda82a/s1200?webp=false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592" y="2774483"/>
            <a:ext cx="3323254" cy="385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m0-tub-ru.yandex.net/i?id=cd03c7150c6c1fae23270ee27c3a612a-l&amp;n=13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3" r="18260"/>
          <a:stretch/>
        </p:blipFill>
        <p:spPr bwMode="auto">
          <a:xfrm>
            <a:off x="1138685" y="2511553"/>
            <a:ext cx="4038515" cy="429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74574" y="0"/>
            <a:ext cx="1033670" cy="10336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71975" y="1092809"/>
            <a:ext cx="882700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«Что такое </a:t>
            </a:r>
          </a:p>
          <a:p>
            <a:pPr algn="ctr"/>
            <a:r>
              <a:rPr lang="ru-RU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Весна»</a:t>
            </a:r>
            <a:endParaRPr lang="ru-RU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1488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7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sunveter.ru/uploads/posts/2018-10/1539801404_sun101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529" y="1"/>
            <a:ext cx="2988595" cy="299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humbs.gfycat.com/IckyArcticAnemoneshrimp-size_restricted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10" y="678872"/>
            <a:ext cx="3058427" cy="186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thumbs.gfycat.com/IckyArcticAnemoneshrimp-size_restricted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848" y="-67163"/>
            <a:ext cx="38862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1170" y="221974"/>
            <a:ext cx="896726" cy="89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3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23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9878" y="-24197"/>
            <a:ext cx="12192000" cy="6858000"/>
          </a:xfrm>
          <a:prstGeom prst="rect">
            <a:avLst/>
          </a:prstGeom>
          <a:solidFill>
            <a:srgbClr val="F2F7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7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82" name="Picture 10" descr="https://pbs.twimg.com/media/D2qV3BnWwAA7iq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8" t="70609"/>
          <a:stretch/>
        </p:blipFill>
        <p:spPr bwMode="auto">
          <a:xfrm>
            <a:off x="0" y="5010152"/>
            <a:ext cx="12192000" cy="184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unveter.ru/uploads/posts/2018-10/1539801404_sun101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529" y="1"/>
            <a:ext cx="2988595" cy="299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humbs.gfycat.com/IckyArcticAnemoneshrimp-size_restricted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86" y="0"/>
            <a:ext cx="3058427" cy="186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thumbs.gfycat.com/IckyArcticAnemoneshrimp-size_restricted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848" y="0"/>
            <a:ext cx="38862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thumbs.gfycat.com/CandidGlitteringBorer-small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345" y="3329386"/>
            <a:ext cx="2608244" cy="2775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xn--80aamnj0bjw8a3ah.xn--p1ai/images/9522/logo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17"/>
          <a:stretch/>
        </p:blipFill>
        <p:spPr bwMode="auto">
          <a:xfrm>
            <a:off x="-19878" y="1606988"/>
            <a:ext cx="2079003" cy="152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1040" y="127768"/>
            <a:ext cx="1183540" cy="118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9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87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7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82" name="Picture 10" descr="https://pbs.twimg.com/media/D2qV3BnWwAA7iq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8" t="70609"/>
          <a:stretch/>
        </p:blipFill>
        <p:spPr bwMode="auto">
          <a:xfrm>
            <a:off x="0" y="5010152"/>
            <a:ext cx="12192000" cy="184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unveter.ru/uploads/posts/2018-10/1539801404_sun101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529" y="1"/>
            <a:ext cx="2988595" cy="299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humbs.gfycat.com/IckyArcticAnemoneshrimp-size_restricted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623" y="-16818"/>
            <a:ext cx="3058427" cy="186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thumbs.gfycat.com/IckyArcticAnemoneshrimp-size_restricted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848" y="0"/>
            <a:ext cx="38862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thumbs.gfycat.com/CandidGlitteringBorer-small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461" y="3345761"/>
            <a:ext cx="2608244" cy="2775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xn--80aamnj0bjw8a3ah.xn--p1ai/images/9522/logo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17"/>
          <a:stretch/>
        </p:blipFill>
        <p:spPr bwMode="auto">
          <a:xfrm>
            <a:off x="-123461" y="1606988"/>
            <a:ext cx="2079003" cy="152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andrey-eltsov.ru/wp-content/uploads/2019/11/Svetofor-deBHdr3F_7hyG_hymfhhdhd-dtnjajh-C%D0%92%D0%B5%D1%82%D0%BE%D1%84%D0%BE%D1%80-%D0%BF%D1%87%D0%B5%D0%BB%D0%B0.gif"/>
          <p:cNvPicPr>
            <a:picLocks noChangeAspect="1" noChangeArrowheads="1" noCrop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127" y="2945879"/>
            <a:ext cx="1835609" cy="183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ds04.infourok.ru/uploads/ex/0a65/00027b64-d1c001ad/1/hello_html_m5c13782b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075" y="4385687"/>
            <a:ext cx="1535172" cy="201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s://morozko.1mcg.ru/data/fdfb6f9311d75734c265484e5f3ac15b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669" y="3801167"/>
            <a:ext cx="1491478" cy="149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93077" y="247768"/>
            <a:ext cx="1305339" cy="1305339"/>
          </a:xfrm>
          <a:prstGeom prst="rect">
            <a:avLst/>
          </a:prstGeom>
        </p:spPr>
      </p:pic>
      <p:pic>
        <p:nvPicPr>
          <p:cNvPr id="17" name="Picture 2" descr="https://i.pinimg.com/originals/c8/e9/14/c8e91448ebfd3997230a6ee7fb3f24cd.gif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697" y="2162530"/>
            <a:ext cx="1555592" cy="149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4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97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959</Words>
  <Application>Microsoft Office PowerPoint</Application>
  <PresentationFormat>Широкоэкранный</PresentationFormat>
  <Paragraphs>72</Paragraphs>
  <Slides>13</Slides>
  <Notes>0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ARM_12</cp:lastModifiedBy>
  <cp:revision>70</cp:revision>
  <dcterms:created xsi:type="dcterms:W3CDTF">2020-04-05T14:32:38Z</dcterms:created>
  <dcterms:modified xsi:type="dcterms:W3CDTF">2025-03-07T11:13:17Z</dcterms:modified>
</cp:coreProperties>
</file>